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9" r:id="rId2"/>
    <p:sldId id="376" r:id="rId3"/>
    <p:sldId id="375" r:id="rId4"/>
    <p:sldId id="377" r:id="rId5"/>
    <p:sldId id="379" r:id="rId6"/>
    <p:sldId id="380" r:id="rId7"/>
    <p:sldId id="378" r:id="rId8"/>
    <p:sldId id="381" r:id="rId9"/>
    <p:sldId id="383" r:id="rId10"/>
    <p:sldId id="382" r:id="rId11"/>
    <p:sldId id="384" r:id="rId12"/>
    <p:sldId id="385" r:id="rId13"/>
    <p:sldId id="390" r:id="rId14"/>
    <p:sldId id="391" r:id="rId15"/>
    <p:sldId id="392" r:id="rId16"/>
    <p:sldId id="394" r:id="rId17"/>
    <p:sldId id="400" r:id="rId18"/>
    <p:sldId id="393" r:id="rId19"/>
    <p:sldId id="401" r:id="rId20"/>
    <p:sldId id="402" r:id="rId21"/>
    <p:sldId id="395" r:id="rId22"/>
    <p:sldId id="403" r:id="rId23"/>
    <p:sldId id="408" r:id="rId24"/>
    <p:sldId id="409" r:id="rId25"/>
    <p:sldId id="410" r:id="rId26"/>
    <p:sldId id="411" r:id="rId27"/>
    <p:sldId id="414" r:id="rId28"/>
    <p:sldId id="404" r:id="rId29"/>
    <p:sldId id="412" r:id="rId30"/>
    <p:sldId id="413" r:id="rId31"/>
    <p:sldId id="415" r:id="rId32"/>
    <p:sldId id="334" r:id="rId3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35"/>
      <p:bold r:id="rId36"/>
    </p:embeddedFont>
    <p:embeddedFont>
      <p:font typeface="BM DoHyeon OTF" panose="020B0600000101010101" pitchFamily="34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식" initials="김민" lastIdx="1" clrIdx="0">
    <p:extLst>
      <p:ext uri="{19B8F6BF-5375-455C-9EA6-DF929625EA0E}">
        <p15:presenceInfo xmlns:p15="http://schemas.microsoft.com/office/powerpoint/2012/main" userId="0382b30860c3fb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CE2C0"/>
    <a:srgbClr val="A06C4C"/>
    <a:srgbClr val="BB7243"/>
    <a:srgbClr val="515779"/>
    <a:srgbClr val="7B7F5C"/>
    <a:srgbClr val="AEAB4F"/>
    <a:srgbClr val="F5D90B"/>
    <a:srgbClr val="006DB4"/>
    <a:srgbClr val="A49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72" autoAdjust="0"/>
    <p:restoredTop sz="91436" autoAdjust="0"/>
  </p:normalViewPr>
  <p:slideViewPr>
    <p:cSldViewPr>
      <p:cViewPr varScale="1">
        <p:scale>
          <a:sx n="76" d="100"/>
          <a:sy n="76" d="100"/>
        </p:scale>
        <p:origin x="192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notesViewPr>
    <p:cSldViewPr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02C64AE3-DFF4-46E7-B32E-209FED48899E}" type="datetimeFigureOut">
              <a:rPr lang="ko-KR" altLang="en-US" smtClean="0"/>
              <a:pPr/>
              <a:t>2022. 6. 1.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90971576-F7DE-4720-9A0B-3B59D3DBF59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4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B977C2D9-3032-4E61-9BEE-44735DF7A43D}" type="datetimeFigureOut">
              <a:rPr lang="ko-KR" altLang="en-US" smtClean="0"/>
              <a:pPr/>
              <a:t>2022. 6. 1.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52" y="2560836"/>
            <a:ext cx="9036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 유발</a:t>
            </a:r>
            <a:endParaRPr lang="en-US" altLang="ko-KR" sz="4800" b="1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48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영향인자 분석 </a:t>
            </a:r>
            <a:endParaRPr lang="en-US" altLang="ko-KR" sz="4800" b="1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ko-KR" altLang="en-US" sz="48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및 개선안</a:t>
            </a:r>
            <a:endParaRPr lang="en-US" altLang="ko-KR" sz="4800" b="1" spc="-15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4" name="순서도: 논리합 73"/>
          <p:cNvSpPr/>
          <p:nvPr/>
        </p:nvSpPr>
        <p:spPr>
          <a:xfrm>
            <a:off x="179512" y="328498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1" name="직선 연결선 80"/>
          <p:cNvCxnSpPr>
            <a:cxnSpLocks/>
          </p:cNvCxnSpPr>
          <p:nvPr/>
        </p:nvCxnSpPr>
        <p:spPr>
          <a:xfrm>
            <a:off x="395537" y="3418394"/>
            <a:ext cx="2016224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D14C-7B6F-436E-B15C-29B71FB2809C}"/>
              </a:ext>
            </a:extLst>
          </p:cNvPr>
          <p:cNvGrpSpPr/>
          <p:nvPr/>
        </p:nvGrpSpPr>
        <p:grpSpPr>
          <a:xfrm>
            <a:off x="2684162" y="5127575"/>
            <a:ext cx="3744416" cy="461665"/>
            <a:chOff x="2699792" y="2823319"/>
            <a:chExt cx="3744416" cy="461665"/>
          </a:xfrm>
        </p:grpSpPr>
        <p:grpSp>
          <p:nvGrpSpPr>
            <p:cNvPr id="90" name="그룹 89"/>
            <p:cNvGrpSpPr/>
            <p:nvPr/>
          </p:nvGrpSpPr>
          <p:grpSpPr>
            <a:xfrm>
              <a:off x="2699792" y="2852936"/>
              <a:ext cx="3744416" cy="432048"/>
              <a:chOff x="2699792" y="2852936"/>
              <a:chExt cx="3744416" cy="50405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2987824" y="2852936"/>
                <a:ext cx="3456384" cy="504056"/>
                <a:chOff x="899592" y="2060848"/>
                <a:chExt cx="3456384" cy="504056"/>
              </a:xfrm>
            </p:grpSpPr>
            <p:sp>
              <p:nvSpPr>
                <p:cNvPr id="87" name="직사각형 86"/>
                <p:cNvSpPr/>
                <p:nvPr/>
              </p:nvSpPr>
              <p:spPr>
                <a:xfrm>
                  <a:off x="899592" y="2060848"/>
                  <a:ext cx="3240360" cy="5040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endParaRPr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3851920" y="2060848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BM DoHyeon OTF" panose="020B0600000101010101" pitchFamily="34" charset="-127"/>
                    <a:ea typeface="BM DoHyeon OTF" panose="020B0600000101010101" pitchFamily="34" charset="-127"/>
                  </a:endParaRPr>
                </a:p>
              </p:txBody>
            </p:sp>
          </p:grpSp>
          <p:sp>
            <p:nvSpPr>
              <p:cNvPr id="89" name="타원 88"/>
              <p:cNvSpPr/>
              <p:nvPr/>
            </p:nvSpPr>
            <p:spPr>
              <a:xfrm>
                <a:off x="2699792" y="2852936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2987824" y="2823319"/>
              <a:ext cx="3168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tx2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B4 </a:t>
              </a:r>
              <a:r>
                <a:rPr lang="ko-KR" altLang="en-US" sz="2400" b="1" spc="-150" dirty="0" err="1">
                  <a:solidFill>
                    <a:schemeClr val="tx2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오홍석</a:t>
              </a:r>
              <a:endParaRPr lang="ko-KR" altLang="en-US" sz="2400" b="1" spc="-150" dirty="0">
                <a:solidFill>
                  <a:schemeClr val="tx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9F1298-0150-4B65-90D1-20C54918389B}"/>
              </a:ext>
            </a:extLst>
          </p:cNvPr>
          <p:cNvCxnSpPr>
            <a:cxnSpLocks/>
          </p:cNvCxnSpPr>
          <p:nvPr/>
        </p:nvCxnSpPr>
        <p:spPr>
          <a:xfrm>
            <a:off x="6732240" y="3429000"/>
            <a:ext cx="2120782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논리합 74"/>
          <p:cNvSpPr/>
          <p:nvPr/>
        </p:nvSpPr>
        <p:spPr>
          <a:xfrm>
            <a:off x="8748464" y="335699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5284509-1756-E7CA-A2C1-062A0C942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30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02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데이터 이해 및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E706B2B-D310-0670-B6E1-39494CC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08" y="1142999"/>
            <a:ext cx="1996752" cy="2940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90C188-C8F7-05F4-5DAE-EECB17F5C251}"/>
              </a:ext>
            </a:extLst>
          </p:cNvPr>
          <p:cNvSpPr txBox="1"/>
          <p:nvPr/>
        </p:nvSpPr>
        <p:spPr>
          <a:xfrm>
            <a:off x="2411760" y="1767966"/>
            <a:ext cx="605646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</a:t>
            </a:r>
            <a:r>
              <a:rPr kumimoji="1" lang="ko-Kore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결측치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확인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</a:p>
          <a:p>
            <a:endParaRPr kumimoji="1" lang="en-US" altLang="ko-Kore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PM10, O3, NO2, SO2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에 각각 하나씩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결측치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존재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ore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ore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결측치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55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 존재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BBC442-6BB4-82F3-50E8-4B6A61942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08" y="4479900"/>
            <a:ext cx="8261448" cy="74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B89576-345C-B118-A45F-79275360A3D2}"/>
              </a:ext>
            </a:extLst>
          </p:cNvPr>
          <p:cNvSpPr txBox="1"/>
          <p:nvPr/>
        </p:nvSpPr>
        <p:spPr>
          <a:xfrm>
            <a:off x="415008" y="5384393"/>
            <a:ext cx="8662949" cy="1284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</a:t>
            </a:r>
            <a:r>
              <a:rPr kumimoji="1" lang="ko-Kore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결측치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확인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  <a:endParaRPr kumimoji="1" lang="en-US" altLang="ko-Kore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목표변수인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PM10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결측치가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존재하고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O3, NO2, CO, SO2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모두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결측치가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존재하므로 해당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row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삭제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878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02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데이터 이해 및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F90C188-C8F7-05F4-5DAE-EECB17F5C251}"/>
              </a:ext>
            </a:extLst>
          </p:cNvPr>
          <p:cNvSpPr txBox="1"/>
          <p:nvPr/>
        </p:nvSpPr>
        <p:spPr>
          <a:xfrm>
            <a:off x="323528" y="908720"/>
            <a:ext cx="8538330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모든 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결측값을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제거하기에는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2019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년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월말부터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전체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중순까지의 전체 데이터가 삭제되기 때문에 해당 기간에 대한 너무 많은 데이터 손실이 일어나기 때문에 대체하는 방법을 택함</a:t>
            </a: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F9E43E-345B-CD3B-A6E6-6BAA1446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42" y="1911081"/>
            <a:ext cx="8508715" cy="29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1C8899-BFCA-7073-4574-DBF567883CC0}"/>
              </a:ext>
            </a:extLst>
          </p:cNvPr>
          <p:cNvSpPr/>
          <p:nvPr/>
        </p:nvSpPr>
        <p:spPr>
          <a:xfrm>
            <a:off x="323527" y="5567135"/>
            <a:ext cx="8538329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기존의 여름이라고 생각되는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6,7,8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월의 평균 값으로 일산화탄소를 대체하려 하였지만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월에 모든 데이터가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결측이고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월은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9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월은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17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분량의 데이터가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결측이기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때문에 </a:t>
            </a:r>
            <a:r>
              <a:rPr lang="ko-KR" altLang="en-US" sz="15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데이터의 일반화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위해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월과 분포가 비슷한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월과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월과 분포가 비슷한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월의 값 또한 평균값 대체에 사용</a:t>
            </a:r>
            <a:endParaRPr lang="en-US" altLang="ko-KR" sz="1500" b="0" i="0" dirty="0">
              <a:solidFill>
                <a:schemeClr val="bg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DA2F3-7150-53E5-5756-3048270080EF}"/>
              </a:ext>
            </a:extLst>
          </p:cNvPr>
          <p:cNvSpPr txBox="1"/>
          <p:nvPr/>
        </p:nvSpPr>
        <p:spPr>
          <a:xfrm>
            <a:off x="2333400" y="4901098"/>
            <a:ext cx="4214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각 월에 대한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CO(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일산화탄소 분포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982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03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탐색적 데이터 분석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9BFD60-EE77-682E-28FF-E189D1DB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3" y="980728"/>
            <a:ext cx="3391169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B8113A-4858-042C-7805-D6097FDC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28" y="3933056"/>
            <a:ext cx="342377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7609957-739E-B84A-2B7E-22FE4C02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81" y="980728"/>
            <a:ext cx="3423777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A3895EB-0FA3-D77D-C9DA-2AE5AFB3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694" y="3896442"/>
            <a:ext cx="3423777" cy="219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F0E4D-163C-2876-B7DA-20D5379E55AB}"/>
              </a:ext>
            </a:extLst>
          </p:cNvPr>
          <p:cNvSpPr txBox="1"/>
          <p:nvPr/>
        </p:nvSpPr>
        <p:spPr>
          <a:xfrm>
            <a:off x="1168476" y="3141171"/>
            <a:ext cx="2327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&lt;PM1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5EE8B-30A2-7F65-A25C-D12C4A2485C9}"/>
              </a:ext>
            </a:extLst>
          </p:cNvPr>
          <p:cNvSpPr txBox="1"/>
          <p:nvPr/>
        </p:nvSpPr>
        <p:spPr>
          <a:xfrm>
            <a:off x="5881072" y="3198012"/>
            <a:ext cx="2191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&lt;NO2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3EA62B-3B1C-5F1B-2F40-FCC6B32AC0FB}"/>
              </a:ext>
            </a:extLst>
          </p:cNvPr>
          <p:cNvSpPr txBox="1"/>
          <p:nvPr/>
        </p:nvSpPr>
        <p:spPr>
          <a:xfrm>
            <a:off x="1479457" y="6142005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&lt;O3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1F447-3A7F-82C3-80EF-C9813BA032A5}"/>
              </a:ext>
            </a:extLst>
          </p:cNvPr>
          <p:cNvSpPr txBox="1"/>
          <p:nvPr/>
        </p:nvSpPr>
        <p:spPr>
          <a:xfrm>
            <a:off x="6041373" y="6093296"/>
            <a:ext cx="2031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&lt;CO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30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03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탐색적 데이터 분석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F6402C41-04F7-7CE2-418F-FC16B37EB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3" y="980728"/>
            <a:ext cx="3281745" cy="21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6DF54B0-E583-B056-9B73-2585045C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678" y="980728"/>
            <a:ext cx="3281746" cy="21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C98B87A-0EA9-BEF1-A105-E39E40091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3" y="4038989"/>
            <a:ext cx="3281747" cy="212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CE24F64-2CFA-9C9E-F5DE-F3B04BA2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679" y="3999187"/>
            <a:ext cx="3281745" cy="216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EE33C8-D363-1F21-568A-23418C526037}"/>
              </a:ext>
            </a:extLst>
          </p:cNvPr>
          <p:cNvSpPr txBox="1"/>
          <p:nvPr/>
        </p:nvSpPr>
        <p:spPr>
          <a:xfrm>
            <a:off x="1298317" y="3141171"/>
            <a:ext cx="2198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&lt;SO2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805BB-97FF-1EDE-A39A-24DF58488282}"/>
              </a:ext>
            </a:extLst>
          </p:cNvPr>
          <p:cNvSpPr txBox="1"/>
          <p:nvPr/>
        </p:nvSpPr>
        <p:spPr>
          <a:xfrm>
            <a:off x="5619164" y="3141171"/>
            <a:ext cx="2387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&lt;TEMP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BC979-85BD-A092-BE2A-866767A28324}"/>
              </a:ext>
            </a:extLst>
          </p:cNvPr>
          <p:cNvSpPr txBox="1"/>
          <p:nvPr/>
        </p:nvSpPr>
        <p:spPr>
          <a:xfrm>
            <a:off x="1307935" y="6165304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&lt;RAIN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329C3-37F6-4698-3775-FB7D62EF5461}"/>
              </a:ext>
            </a:extLst>
          </p:cNvPr>
          <p:cNvSpPr txBox="1"/>
          <p:nvPr/>
        </p:nvSpPr>
        <p:spPr>
          <a:xfrm>
            <a:off x="5618171" y="6165304"/>
            <a:ext cx="238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&lt;WIND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13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03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탐색적 데이터 분석</a:t>
              </a: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CDBC0E93-9153-51AD-5C08-37B8AAEBB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1" y="837338"/>
            <a:ext cx="3250249" cy="23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5C9145-A27B-8D05-94C2-9734E9E2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837338"/>
            <a:ext cx="3638311" cy="23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5465D35-EEE8-BC73-433D-E0A9BEF21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1" y="4121580"/>
            <a:ext cx="3312754" cy="20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C4485942-A707-C238-706F-06F9556D6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768" y="4121580"/>
            <a:ext cx="3638312" cy="207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B7D248-2808-CE0F-DBFE-19760C7BBE9D}"/>
              </a:ext>
            </a:extLst>
          </p:cNvPr>
          <p:cNvSpPr txBox="1"/>
          <p:nvPr/>
        </p:nvSpPr>
        <p:spPr>
          <a:xfrm>
            <a:off x="736657" y="3194679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&lt;WIND_DIR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CAFBD-9B2A-A879-B29A-FC5E46DC78E8}"/>
              </a:ext>
            </a:extLst>
          </p:cNvPr>
          <p:cNvSpPr txBox="1"/>
          <p:nvPr/>
        </p:nvSpPr>
        <p:spPr>
          <a:xfrm>
            <a:off x="5430690" y="322894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&lt;HUMIDITY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1FAD8-C3AB-405B-92B2-D125D23AB35F}"/>
              </a:ext>
            </a:extLst>
          </p:cNvPr>
          <p:cNvSpPr txBox="1"/>
          <p:nvPr/>
        </p:nvSpPr>
        <p:spPr>
          <a:xfrm>
            <a:off x="467544" y="6192051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&lt;ATM_PRESS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0ED39-BB28-E3E6-ABBA-0EA263723EB0}"/>
              </a:ext>
            </a:extLst>
          </p:cNvPr>
          <p:cNvSpPr txBox="1"/>
          <p:nvPr/>
        </p:nvSpPr>
        <p:spPr>
          <a:xfrm>
            <a:off x="5422818" y="6192051"/>
            <a:ext cx="2499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&lt;SNOW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688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03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탐색적 데이터 분석</a:t>
              </a:r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6E29D868-6462-3E22-201E-4E6DF66F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66621"/>
            <a:ext cx="3331287" cy="215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DEE3C-5893-8582-16E4-40753AAEF41B}"/>
              </a:ext>
            </a:extLst>
          </p:cNvPr>
          <p:cNvSpPr txBox="1"/>
          <p:nvPr/>
        </p:nvSpPr>
        <p:spPr>
          <a:xfrm>
            <a:off x="867253" y="4325034"/>
            <a:ext cx="257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&lt;CLOUD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boxplot&gt;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FBB77B62-DEFC-3E92-C51F-53659EE83AD3}"/>
              </a:ext>
            </a:extLst>
          </p:cNvPr>
          <p:cNvCxnSpPr/>
          <p:nvPr/>
        </p:nvCxnSpPr>
        <p:spPr>
          <a:xfrm>
            <a:off x="4355976" y="908720"/>
            <a:ext cx="0" cy="55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551C48-3B6C-AB60-F3E0-301E066A3B06}"/>
              </a:ext>
            </a:extLst>
          </p:cNvPr>
          <p:cNvSpPr txBox="1"/>
          <p:nvPr/>
        </p:nvSpPr>
        <p:spPr>
          <a:xfrm>
            <a:off x="4572000" y="1709298"/>
            <a:ext cx="43924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이상치가 딱히 존재하지 않음</a:t>
            </a: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SO2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는 연속형 변수지만 이산형으로 표현됨</a:t>
            </a: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하지만 이 값을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범주화하기에는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무리가 있다고 판단</a:t>
            </a: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RAIN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은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값이 너무 많아 범주형으로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바꿔줘야됨</a:t>
            </a: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강수여부라는 새로운 파생변수를 생성</a:t>
            </a: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SNOW 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같은 경우에도 동일하게 눈이 온 날이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강설여부라는 파생변수 생성</a:t>
            </a:r>
          </a:p>
          <a:p>
            <a:pPr algn="r"/>
            <a:endParaRPr kumimoji="1" lang="ko-Kore-KR" altLang="en-US" sz="1500" dirty="0">
              <a:solidFill>
                <a:schemeClr val="bg1"/>
              </a:solidFill>
              <a:latin typeface="HU몽키바나나 120" panose="02020603020101020101" pitchFamily="18" charset="-127"/>
              <a:ea typeface="HU몽키바나나 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81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40F8F34-E780-D9B0-1163-88AC594C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64496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8DB97-7490-AB35-556E-4D4EBCEC8648}"/>
              </a:ext>
            </a:extLst>
          </p:cNvPr>
          <p:cNvSpPr txBox="1"/>
          <p:nvPr/>
        </p:nvSpPr>
        <p:spPr>
          <a:xfrm>
            <a:off x="29606" y="116632"/>
            <a:ext cx="1414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03</a:t>
            </a:r>
            <a:endParaRPr lang="ko-KR" altLang="en-US" sz="3200" b="1" spc="-3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2EA71-F079-CD2E-1FEC-646EB0383889}"/>
              </a:ext>
            </a:extLst>
          </p:cNvPr>
          <p:cNvSpPr txBox="1"/>
          <p:nvPr/>
        </p:nvSpPr>
        <p:spPr>
          <a:xfrm>
            <a:off x="642183" y="116632"/>
            <a:ext cx="853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탐색적 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173BD-10F1-4A80-5BE5-A64D19A90807}"/>
              </a:ext>
            </a:extLst>
          </p:cNvPr>
          <p:cNvSpPr txBox="1"/>
          <p:nvPr/>
        </p:nvSpPr>
        <p:spPr>
          <a:xfrm>
            <a:off x="1043608" y="5458510"/>
            <a:ext cx="2962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수치형 변수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heatmap&gt;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76F81-B792-E687-7519-6E2A8CF138AB}"/>
              </a:ext>
            </a:extLst>
          </p:cNvPr>
          <p:cNvSpPr txBox="1"/>
          <p:nvPr/>
        </p:nvSpPr>
        <p:spPr>
          <a:xfrm>
            <a:off x="5220072" y="1268760"/>
            <a:ext cx="3456384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WIND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와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NO2,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ATM_PRESS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와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O3,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ATM_PRESS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와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TEMP,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O3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와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NO2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에서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높은 음의 상관관계가 보임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추후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다중공선성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확인필요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02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통계적 추론</a:t>
              </a:r>
              <a:r>
                <a:rPr lang="en-US" altLang="ko-KR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(2-sample t-test)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7ADAD22-3C8C-3E90-80C8-23110A0FE2FD}"/>
              </a:ext>
            </a:extLst>
          </p:cNvPr>
          <p:cNvSpPr txBox="1"/>
          <p:nvPr/>
        </p:nvSpPr>
        <p:spPr>
          <a:xfrm>
            <a:off x="234311" y="1004515"/>
            <a:ext cx="1420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* 분석절차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ore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AA621-421B-0192-0040-429E8C63E282}"/>
              </a:ext>
            </a:extLst>
          </p:cNvPr>
          <p:cNvSpPr txBox="1"/>
          <p:nvPr/>
        </p:nvSpPr>
        <p:spPr>
          <a:xfrm>
            <a:off x="234311" y="5345921"/>
            <a:ext cx="8502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* 중심극한정리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ore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동일한 확률분포를 가진 독립확률 변수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개의 평균의 분포는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 적당히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크다면 정규분포에 가까워진다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195D1-BB65-714D-EC42-82970004689E}"/>
              </a:ext>
            </a:extLst>
          </p:cNvPr>
          <p:cNvSpPr txBox="1"/>
          <p:nvPr/>
        </p:nvSpPr>
        <p:spPr>
          <a:xfrm>
            <a:off x="179512" y="2452073"/>
            <a:ext cx="8932610" cy="260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각 변수를 평균보다 높은 집단과 낮은 집단을 나누어 통계적 추론을 진행한 결과 모두 정규성을 만족하지 않음</a:t>
            </a:r>
            <a:r>
              <a:rPr kumimoji="1"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(</a:t>
            </a:r>
            <a:r>
              <a:rPr kumimoji="1"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논문 참고</a:t>
            </a:r>
            <a:r>
              <a:rPr kumimoji="1"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endParaRPr kumimoji="1"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“ T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he Importance of the Normality Assumption in Large Public Health Data Sets” </a:t>
            </a:r>
          </a:p>
          <a:p>
            <a:endParaRPr kumimoji="1" lang="en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abstract : 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t-test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와 선형회귀가 정규성을 지닌 표본에서만 유효하다는 믿음이 있지만 이는 사실이 아니다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t-test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와 선형회귀는 다른 집단의 평균을 비교하는 것이다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정규성을 지닐 때만 유효한 것은 표본의 크기가 작을 때이다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sz="15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표본의 크기가 크다면 어느 분포에서 나온 </a:t>
            </a:r>
            <a:r>
              <a:rPr lang="ko-KR" altLang="en-US" sz="15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표본들에서도</a:t>
            </a:r>
            <a:r>
              <a:rPr lang="ko-KR" altLang="en-US" sz="15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ore-KR" sz="15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t-test</a:t>
            </a:r>
            <a:r>
              <a:rPr lang="ko-KR" altLang="en-US" sz="15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 유효하다</a:t>
            </a:r>
            <a:r>
              <a:rPr lang="en-US" altLang="ko-KR" sz="15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극단적으로 정규분포가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아닐때도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유효하다는 것을 주장하고 있다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1EE2593F-0398-CE19-DB5F-DE06A01D8169}"/>
              </a:ext>
            </a:extLst>
          </p:cNvPr>
          <p:cNvSpPr/>
          <p:nvPr/>
        </p:nvSpPr>
        <p:spPr>
          <a:xfrm>
            <a:off x="4355976" y="5229200"/>
            <a:ext cx="339348" cy="534531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B5698B5-4CC8-9A67-B831-9DEF6EC6A959}"/>
              </a:ext>
            </a:extLst>
          </p:cNvPr>
          <p:cNvSpPr/>
          <p:nvPr/>
        </p:nvSpPr>
        <p:spPr>
          <a:xfrm>
            <a:off x="103886" y="2996952"/>
            <a:ext cx="8932610" cy="2133272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047702-A93F-94D5-EC9E-B3BC6FC63182}"/>
              </a:ext>
            </a:extLst>
          </p:cNvPr>
          <p:cNvSpPr/>
          <p:nvPr/>
        </p:nvSpPr>
        <p:spPr>
          <a:xfrm>
            <a:off x="1795096" y="908720"/>
            <a:ext cx="7241400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정규성 검정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" altLang="ko-Kore-KR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shapiro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등분산성 검정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정규분포를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따를때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Bartlett,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안따를때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en" altLang="ko-Kore-KR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Levene</a:t>
            </a:r>
            <a:endParaRPr lang="en" altLang="ko-Kore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평균검정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 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sample t-test) -&gt; 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등분산일때 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student's t,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등분산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아닐때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ore-KR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welch's</a:t>
            </a:r>
            <a:endParaRPr lang="en" altLang="ko-Kore-KR" sz="1500" b="0" i="0" dirty="0">
              <a:solidFill>
                <a:schemeClr val="bg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52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통계적 추론</a:t>
              </a:r>
              <a:r>
                <a:rPr lang="en-US" altLang="ko-KR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(2-sample t-test)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CB3F3BC4-A67A-37A3-BB35-44643B020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171993"/>
              </p:ext>
            </p:extLst>
          </p:nvPr>
        </p:nvGraphicFramePr>
        <p:xfrm>
          <a:off x="558968" y="1914480"/>
          <a:ext cx="797347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824">
                  <a:extLst>
                    <a:ext uri="{9D8B030D-6E8A-4147-A177-3AD203B41FA5}">
                      <a16:colId xmlns:a16="http://schemas.microsoft.com/office/drawing/2014/main" val="1243365812"/>
                    </a:ext>
                  </a:extLst>
                </a:gridCol>
                <a:gridCol w="2657824">
                  <a:extLst>
                    <a:ext uri="{9D8B030D-6E8A-4147-A177-3AD203B41FA5}">
                      <a16:colId xmlns:a16="http://schemas.microsoft.com/office/drawing/2014/main" val="3662686792"/>
                    </a:ext>
                  </a:extLst>
                </a:gridCol>
                <a:gridCol w="2657824">
                  <a:extLst>
                    <a:ext uri="{9D8B030D-6E8A-4147-A177-3AD203B41FA5}">
                      <a16:colId xmlns:a16="http://schemas.microsoft.com/office/drawing/2014/main" val="2576711003"/>
                    </a:ext>
                  </a:extLst>
                </a:gridCol>
              </a:tblGrid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독립변수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P-value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평균차이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352000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O2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.31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x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43773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NO2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01338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CO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694379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SO2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121701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TEMP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45301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WIND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.165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X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40500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HUMIDITY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.634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X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352707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ATM_PRESS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09640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.034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925512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주말여부</a:t>
                      </a:r>
                      <a:endParaRPr lang="en-US" altLang="ko-Kore-KR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.751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X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78104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강수여부</a:t>
                      </a:r>
                      <a:endParaRPr lang="en-US" altLang="ko-Kore-KR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.004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31845"/>
                  </a:ext>
                </a:extLst>
              </a:tr>
              <a:tr h="32795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강설여부</a:t>
                      </a:r>
                      <a:endParaRPr lang="en-US" altLang="ko-Kore-KR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.826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X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3694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C42A85-CA5F-B089-BBEB-2C13D142E670}"/>
              </a:ext>
            </a:extLst>
          </p:cNvPr>
          <p:cNvSpPr txBox="1"/>
          <p:nvPr/>
        </p:nvSpPr>
        <p:spPr>
          <a:xfrm>
            <a:off x="539552" y="954000"/>
            <a:ext cx="8036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귀무가설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집단에 따른 미세먼지의 평균에 차이가 없다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동일하다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대립가설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집단에 따른 미세먼지의 평균에 차이가 있다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다르다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32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통계적 추론</a:t>
              </a:r>
              <a:r>
                <a:rPr lang="en-US" altLang="ko-KR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(ANOVA)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3DF8A2C7-97EB-D086-2897-43A0E4A30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170592"/>
              </p:ext>
            </p:extLst>
          </p:nvPr>
        </p:nvGraphicFramePr>
        <p:xfrm>
          <a:off x="1356479" y="34290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052627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877011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94369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독립변수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P-value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평균차이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계절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49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609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.88667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X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9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풍향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</a:t>
                      </a:r>
                      <a:r>
                        <a:rPr lang="en-US" altLang="ko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.00025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6574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CBC2702-CE2D-F816-C82D-49226B0CFCE4}"/>
              </a:ext>
            </a:extLst>
          </p:cNvPr>
          <p:cNvSpPr txBox="1"/>
          <p:nvPr/>
        </p:nvSpPr>
        <p:spPr>
          <a:xfrm>
            <a:off x="1325648" y="2492896"/>
            <a:ext cx="5734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귀무가설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모든 집단의 평균은 같다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대립가설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평균이 다른 집단이 하나는 존재한다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00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00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목차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B8063-5B92-593C-8D8B-999D94B826E8}"/>
              </a:ext>
            </a:extLst>
          </p:cNvPr>
          <p:cNvSpPr txBox="1"/>
          <p:nvPr/>
        </p:nvSpPr>
        <p:spPr>
          <a:xfrm>
            <a:off x="302835" y="1336987"/>
            <a:ext cx="853833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과제정의</a:t>
            </a: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이해 및 </a:t>
            </a:r>
            <a:r>
              <a:rPr lang="ko-KR" altLang="en-US" sz="2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전처리</a:t>
            </a: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탐색적 데이터 분석</a:t>
            </a: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통계적 추론</a:t>
            </a: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모델링을 통한 미세먼지 영향인자 도출</a:t>
            </a: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대안 제시</a:t>
            </a: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느낀 통찰 및 애로사항</a:t>
            </a:r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42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04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통계적 추론</a:t>
              </a:r>
              <a:r>
                <a:rPr lang="en-US" altLang="ko-KR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(</a:t>
              </a:r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상관분석</a:t>
              </a:r>
              <a:r>
                <a:rPr lang="en-US" altLang="ko-KR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)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84DA4755-4169-C574-87CB-353A9B431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27543"/>
              </p:ext>
            </p:extLst>
          </p:nvPr>
        </p:nvGraphicFramePr>
        <p:xfrm>
          <a:off x="971600" y="1592808"/>
          <a:ext cx="70567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96">
                  <a:extLst>
                    <a:ext uri="{9D8B030D-6E8A-4147-A177-3AD203B41FA5}">
                      <a16:colId xmlns:a16="http://schemas.microsoft.com/office/drawing/2014/main" val="1926676744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771712650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1562926363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3405120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독립변수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P-value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상관계수</a:t>
                      </a:r>
                      <a:endParaRPr lang="en-US" altLang="ko-KR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상관관계</a:t>
                      </a:r>
                      <a:endParaRPr lang="en-US" altLang="ko-KR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41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O3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0.324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-0.052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X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58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NO2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0.000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0.396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거의</a:t>
                      </a:r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 없음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48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CO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0.594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약한</a:t>
                      </a:r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 </a:t>
                      </a:r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상관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17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SO2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0.000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0.429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약한</a:t>
                      </a:r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 상관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7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TEMP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0.000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0.310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거의</a:t>
                      </a:r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 없음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18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WIND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0.056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-0.100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X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25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HUMIDITY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0.004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0.150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거의</a:t>
                      </a:r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 없음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85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ATM_PRESS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0.000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0.253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거의</a:t>
                      </a:r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 없음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58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CLOUD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0.001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0.172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거의</a:t>
                      </a:r>
                      <a:r>
                        <a:rPr lang="ko-KR" altLang="en-US" dirty="0"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 없음</a:t>
                      </a:r>
                      <a:endParaRPr lang="ko-Kore-KR" altLang="en-US" dirty="0"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96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49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05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모델링을 통한 미세먼지 영향인자 도출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A76FC-637E-C725-1015-0A7BF220CF3B}"/>
              </a:ext>
            </a:extLst>
          </p:cNvPr>
          <p:cNvSpPr txBox="1"/>
          <p:nvPr/>
        </p:nvSpPr>
        <p:spPr>
          <a:xfrm>
            <a:off x="380470" y="692696"/>
            <a:ext cx="83679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다중선형회귀분석</a:t>
            </a: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train, t</a:t>
            </a:r>
            <a:r>
              <a:rPr lang="en" altLang="ko-Kore-KR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est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size 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비율에 대한 변환은 데이터 수가 적어 학습을 더 많은 데이터로 진행하기 위해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0.2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spilt</a:t>
            </a:r>
          </a:p>
          <a:p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모든 변수 회귀식에 넣은 후 후진제거법으로 변수제거</a:t>
            </a: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2000" dirty="0">
              <a:solidFill>
                <a:schemeClr val="bg1"/>
              </a:solidFill>
              <a:latin typeface="HU몽키바나나 120" panose="02020603020101020101" pitchFamily="18" charset="-127"/>
              <a:ea typeface="HU몽키바나나 12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7EFF6B-5A88-020A-D8B5-824DA88B8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07799"/>
            <a:ext cx="3888432" cy="273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B5515-4C02-5276-51EF-8CB9620A21D0}"/>
              </a:ext>
            </a:extLst>
          </p:cNvPr>
          <p:cNvSpPr txBox="1"/>
          <p:nvPr/>
        </p:nvSpPr>
        <p:spPr>
          <a:xfrm>
            <a:off x="1305082" y="5044103"/>
            <a:ext cx="1972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최종 회귀모델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CF4214-1E15-31EA-3511-4A20FCB3FFA3}"/>
              </a:ext>
            </a:extLst>
          </p:cNvPr>
          <p:cNvSpPr/>
          <p:nvPr/>
        </p:nvSpPr>
        <p:spPr>
          <a:xfrm>
            <a:off x="4299034" y="2276872"/>
            <a:ext cx="4572000" cy="28392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ore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p-value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 매우 작은 값이므로 회귀모델이 유의하다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해당 모델은 다중회귀모형으로 수정된 결정계수를 확인해보면 전체데이터의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48.0%</a:t>
            </a:r>
            <a:r>
              <a:rPr lang="ko-KR" altLang="en-US" sz="12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설명할 수 있다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미세먼지의 농도에는 계절적 요인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봄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 오존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일산화탄소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풍속등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전운량이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영향을 미치는 것을 알 수 있다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=&gt;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봄일 때 미세먼지의 농도가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9.3918 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증가하고 오존농도가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증가하면 </a:t>
            </a:r>
            <a:r>
              <a:rPr lang="ko-KR" altLang="en-US" sz="12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미세먼지농도가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416.732 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증가하고 일산화탄소 농도가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증가하면 미세먼지의 농도가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88.822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증가하고 풍속이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1(</a:t>
            </a:r>
            <a:r>
              <a:rPr lang="en" altLang="ko-Kore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m/s)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증가하면 </a:t>
            </a:r>
            <a:r>
              <a:rPr lang="ko-KR" altLang="en-US" sz="12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미세먼지농도가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2.6840 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증가하고 </a:t>
            </a:r>
            <a:r>
              <a:rPr lang="ko-KR" altLang="en-US" sz="12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전운량이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증가하면 미세먼지 농도가 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0.6287 </a:t>
            </a:r>
            <a:r>
              <a:rPr lang="ko-KR" altLang="en-US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감소한다고 판단 할 수 있다</a:t>
            </a:r>
            <a:r>
              <a:rPr lang="en-US" altLang="ko-KR" sz="1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en-US" altLang="ko-KR" sz="1200" b="0" i="0" dirty="0">
              <a:solidFill>
                <a:schemeClr val="bg1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6C5E5C-2AB9-8926-AF74-1E77F0440BF6}"/>
              </a:ext>
            </a:extLst>
          </p:cNvPr>
          <p:cNvSpPr/>
          <p:nvPr/>
        </p:nvSpPr>
        <p:spPr>
          <a:xfrm>
            <a:off x="251520" y="5445224"/>
            <a:ext cx="8748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Y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= -27.8080 + 9.3918</a:t>
            </a:r>
            <a:r>
              <a:rPr lang="en-US" altLang="ko-KR" i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i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계절</a:t>
            </a:r>
            <a:r>
              <a:rPr lang="en-US" altLang="ko-KR" i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_</a:t>
            </a:r>
            <a:r>
              <a:rPr lang="ko-KR" altLang="en-US" i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봄</a:t>
            </a:r>
            <a:r>
              <a:rPr lang="en-US" altLang="ko-KR" i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 + 416.7329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O3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*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오존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 + 88.8225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*</a:t>
            </a:r>
            <a:r>
              <a:rPr lang="en" altLang="ko-Kore-KR" i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i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일산화탄소</a:t>
            </a:r>
            <a:r>
              <a:rPr lang="en-US" altLang="ko-KR" i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 + 2.6840</a:t>
            </a:r>
            <a:r>
              <a:rPr lang="ko-KR" altLang="en-US" i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*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풍속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 - 0.6287*(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전운량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en-US" altLang="ko-Kore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train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결정계수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0.492</a:t>
            </a:r>
          </a:p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test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결정계수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0.645</a:t>
            </a:r>
            <a:endParaRPr lang="en" altLang="ko-Kore-KR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18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05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모델링을 통한 미세먼지 영향인자 도출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69357F3-144E-BAB4-65BB-46BCC6E4AF42}"/>
              </a:ext>
            </a:extLst>
          </p:cNvPr>
          <p:cNvSpPr txBox="1"/>
          <p:nvPr/>
        </p:nvSpPr>
        <p:spPr>
          <a:xfrm>
            <a:off x="388003" y="1340768"/>
            <a:ext cx="8367994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train, t</a:t>
            </a:r>
            <a:r>
              <a:rPr lang="en" altLang="ko-Kore-KR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est</a:t>
            </a:r>
            <a:r>
              <a:rPr lang="en" altLang="ko-Kore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size 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비율에 대한 변환은 데이터 수가 적어 학습을 더 많은 데이터로 진행하기 위해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0.2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spilt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회귀식에서 월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요일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풍향이 유의미하지 않다고 나왔기 때문에 해당 칼럼들을 삭제하고 모델링 진행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데이터의 크기에 비해 월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요일을 모두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one-hot encoding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진행하면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input data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sparse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해져서 성능이 낮아질 것이라고 판단되어 이를 제거함</a:t>
            </a: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트리계열 모델은 </a:t>
            </a:r>
            <a:r>
              <a:rPr lang="en-US" altLang="ko-KR" sz="15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gridsearch</a:t>
            </a:r>
            <a:r>
              <a:rPr lang="en-US" altLang="ko-KR" sz="15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-US" altLang="ko-KR" sz="15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randomsearch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통해 최적의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하이퍼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파라미터를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찾고자함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이때 기본적으로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k-fold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개념을 사용하여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default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인데 훈련데이터 수가 적기 때문에 최대한 많은 비율의 데이터를 학습에 사용하기 위해 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높혀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최적의 </a:t>
            </a:r>
            <a:r>
              <a:rPr lang="ko-KR" altLang="en-US" sz="15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하이퍼파라미터</a:t>
            </a:r>
            <a:r>
              <a:rPr lang="ko-KR" altLang="en-US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탐색</a:t>
            </a:r>
            <a:r>
              <a:rPr lang="en-US" altLang="ko-KR" sz="1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endParaRPr kumimoji="1" lang="ko-Kore-KR" altLang="en-US" sz="2000" dirty="0">
              <a:solidFill>
                <a:schemeClr val="bg1"/>
              </a:solidFill>
              <a:latin typeface="HU몽키바나나 120" panose="02020603020101020101" pitchFamily="18" charset="-127"/>
              <a:ea typeface="HU몽키바나나 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30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05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모델링을 통한 미세먼지 영향인자 도출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A76FC-637E-C725-1015-0A7BF220CF3B}"/>
              </a:ext>
            </a:extLst>
          </p:cNvPr>
          <p:cNvSpPr txBox="1"/>
          <p:nvPr/>
        </p:nvSpPr>
        <p:spPr>
          <a:xfrm>
            <a:off x="380470" y="692696"/>
            <a:ext cx="8367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의사결정나무</a:t>
            </a: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2000" dirty="0">
              <a:solidFill>
                <a:schemeClr val="bg1"/>
              </a:solidFill>
              <a:latin typeface="HU몽키바나나 120" panose="02020603020101020101" pitchFamily="18" charset="-127"/>
              <a:ea typeface="HU몽키바나나 12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013C75-4571-1E56-D7E0-21762934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68141"/>
            <a:ext cx="8064896" cy="2937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F718B2-D9D9-696C-890E-AF3BC063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345496"/>
            <a:ext cx="3816424" cy="2251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04C7D-3685-CB3E-AE06-3BCA7C4397B7}"/>
              </a:ext>
            </a:extLst>
          </p:cNvPr>
          <p:cNvSpPr txBox="1"/>
          <p:nvPr/>
        </p:nvSpPr>
        <p:spPr>
          <a:xfrm>
            <a:off x="4379992" y="5013176"/>
            <a:ext cx="469872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 농도를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예측하는데에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영향을 미치는 변수는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 WIND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O3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endParaRPr kumimoji="1" lang="en-US" altLang="ko-Kore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성능이 매우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안좋아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다른 모델을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적용할 필요가 있음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AD289-636E-047E-0608-4FB376D8598C}"/>
              </a:ext>
            </a:extLst>
          </p:cNvPr>
          <p:cNvSpPr/>
          <p:nvPr/>
        </p:nvSpPr>
        <p:spPr>
          <a:xfrm>
            <a:off x="4392488" y="42210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train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score: 0.347</a:t>
            </a:r>
          </a:p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test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score: 0.292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50364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05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모델링을 통한 미세먼지 영향인자 도출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A76FC-637E-C725-1015-0A7BF220CF3B}"/>
              </a:ext>
            </a:extLst>
          </p:cNvPr>
          <p:cNvSpPr txBox="1"/>
          <p:nvPr/>
        </p:nvSpPr>
        <p:spPr>
          <a:xfrm>
            <a:off x="380470" y="692696"/>
            <a:ext cx="8367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RandomForest</a:t>
            </a: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2000" dirty="0">
              <a:solidFill>
                <a:schemeClr val="bg1"/>
              </a:solidFill>
              <a:latin typeface="HU몽키바나나 120" panose="02020603020101020101" pitchFamily="18" charset="-127"/>
              <a:ea typeface="HU몽키바나나 12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04C7D-3685-CB3E-AE06-3BCA7C4397B7}"/>
              </a:ext>
            </a:extLst>
          </p:cNvPr>
          <p:cNvSpPr txBox="1"/>
          <p:nvPr/>
        </p:nvSpPr>
        <p:spPr>
          <a:xfrm>
            <a:off x="4299041" y="5013176"/>
            <a:ext cx="48606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 농도를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예측하는데에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영향을 미치는 변수는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 O3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봄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endParaRPr kumimoji="1" lang="en-US" altLang="ko-Kore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성능이 개선되었지만 여전히 높은 성능을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보이지는 못함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AD289-636E-047E-0608-4FB376D8598C}"/>
              </a:ext>
            </a:extLst>
          </p:cNvPr>
          <p:cNvSpPr/>
          <p:nvPr/>
        </p:nvSpPr>
        <p:spPr>
          <a:xfrm>
            <a:off x="4392488" y="42210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train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score: 0.501</a:t>
            </a:r>
          </a:p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test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score: 0.568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5C736-C11C-9EB9-C294-B93A0567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42660"/>
            <a:ext cx="8352928" cy="27903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372475-4386-F066-F42B-A998E25E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70" y="4222204"/>
            <a:ext cx="3936362" cy="21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24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05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모델링을 통한 미세먼지 영향인자 도출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A76FC-637E-C725-1015-0A7BF220CF3B}"/>
              </a:ext>
            </a:extLst>
          </p:cNvPr>
          <p:cNvSpPr txBox="1"/>
          <p:nvPr/>
        </p:nvSpPr>
        <p:spPr>
          <a:xfrm>
            <a:off x="380470" y="692696"/>
            <a:ext cx="8367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 Gradient Boosting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2000" dirty="0">
              <a:solidFill>
                <a:schemeClr val="bg1"/>
              </a:solidFill>
              <a:latin typeface="HU몽키바나나 120" panose="02020603020101020101" pitchFamily="18" charset="-127"/>
              <a:ea typeface="HU몽키바나나 12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04C7D-3685-CB3E-AE06-3BCA7C4397B7}"/>
              </a:ext>
            </a:extLst>
          </p:cNvPr>
          <p:cNvSpPr txBox="1"/>
          <p:nvPr/>
        </p:nvSpPr>
        <p:spPr>
          <a:xfrm>
            <a:off x="4248464" y="4941168"/>
            <a:ext cx="4716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 농도를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예측하는데에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영향을 미치는 변수는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 O3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TEMP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endParaRPr kumimoji="1" lang="en-US" altLang="ko-Kore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성능이 개선되지는 못했지만 이전에 중요하지 않다고 나왔던 변수가 중요함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AD289-636E-047E-0608-4FB376D8598C}"/>
              </a:ext>
            </a:extLst>
          </p:cNvPr>
          <p:cNvSpPr/>
          <p:nvPr/>
        </p:nvSpPr>
        <p:spPr>
          <a:xfrm>
            <a:off x="4248472" y="4077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train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score: 0.505</a:t>
            </a:r>
          </a:p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test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score: 0.516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999D25-38BF-2EB1-763F-977A4E9C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07792"/>
            <a:ext cx="8574900" cy="2753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E5A5A5-27A7-C05A-11DD-AEE4F8E71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221088"/>
            <a:ext cx="376450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6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05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모델링을 통한 미세먼지 영향인자 도출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A76FC-637E-C725-1015-0A7BF220CF3B}"/>
              </a:ext>
            </a:extLst>
          </p:cNvPr>
          <p:cNvSpPr txBox="1"/>
          <p:nvPr/>
        </p:nvSpPr>
        <p:spPr>
          <a:xfrm>
            <a:off x="380470" y="692696"/>
            <a:ext cx="8367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5. </a:t>
            </a:r>
            <a:r>
              <a:rPr lang="en-US" altLang="ko-KR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XGBoost</a:t>
            </a: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2000" dirty="0">
              <a:solidFill>
                <a:schemeClr val="bg1"/>
              </a:solidFill>
              <a:latin typeface="HU몽키바나나 120" panose="02020603020101020101" pitchFamily="18" charset="-127"/>
              <a:ea typeface="HU몽키바나나 12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04C7D-3685-CB3E-AE06-3BCA7C4397B7}"/>
              </a:ext>
            </a:extLst>
          </p:cNvPr>
          <p:cNvSpPr txBox="1"/>
          <p:nvPr/>
        </p:nvSpPr>
        <p:spPr>
          <a:xfrm>
            <a:off x="4248464" y="4941168"/>
            <a:ext cx="4716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 농도를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예측하는데에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영향을 미치는 변수는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 O3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TEMP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endParaRPr kumimoji="1" lang="en-US" altLang="ko-Kore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/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비슷한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Boosting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계열의 모델이라 중요한 변수가 동일한 것으로 보임 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AD289-636E-047E-0608-4FB376D8598C}"/>
              </a:ext>
            </a:extLst>
          </p:cNvPr>
          <p:cNvSpPr/>
          <p:nvPr/>
        </p:nvSpPr>
        <p:spPr>
          <a:xfrm>
            <a:off x="4248472" y="40770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train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score: 0.504</a:t>
            </a:r>
          </a:p>
          <a:p>
            <a:pPr algn="ctr"/>
            <a:r>
              <a:rPr lang="en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test data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score: 0.474</a:t>
            </a:r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D7240-2C3D-D58D-5A6A-6E04835C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66" y="1158912"/>
            <a:ext cx="8055565" cy="2921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4729D2-DB8E-3125-5968-4A937C6E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66" y="4336504"/>
            <a:ext cx="3734644" cy="20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40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05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모델링을 통한 미세먼지 영향인자 도출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A76FC-637E-C725-1015-0A7BF220CF3B}"/>
              </a:ext>
            </a:extLst>
          </p:cNvPr>
          <p:cNvSpPr txBox="1"/>
          <p:nvPr/>
        </p:nvSpPr>
        <p:spPr>
          <a:xfrm>
            <a:off x="380470" y="692697"/>
            <a:ext cx="1815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6.</a:t>
            </a:r>
            <a:r>
              <a:rPr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모델평가</a:t>
            </a:r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ko-Kore-KR" altLang="en-US" sz="2000" dirty="0">
              <a:solidFill>
                <a:schemeClr val="bg1"/>
              </a:solidFill>
              <a:latin typeface="HU몽키바나나 120" panose="02020603020101020101" pitchFamily="18" charset="-127"/>
              <a:ea typeface="HU몽키바나나 12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97D7E6-7893-167E-185B-F70FD916E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340768"/>
            <a:ext cx="5760641" cy="5018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11BF90-9D22-B1D1-EBD0-2503154CEE37}"/>
              </a:ext>
            </a:extLst>
          </p:cNvPr>
          <p:cNvSpPr txBox="1"/>
          <p:nvPr/>
        </p:nvSpPr>
        <p:spPr>
          <a:xfrm>
            <a:off x="6195650" y="1609122"/>
            <a:ext cx="2948350" cy="462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ore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각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모델에 대한 성능 평가는 </a:t>
            </a:r>
            <a:r>
              <a:rPr kumimoji="1" lang="en-US" altLang="ko-KR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mse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en-US" altLang="ko-KR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rmse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en-US" altLang="ko-KR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mae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en-US" altLang="ko-KR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mape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 진행하였다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다중회귀분석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 거의 모든 지표에서 좋은 성능을 보이는 것을 볼 수 있다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또한 </a:t>
            </a:r>
            <a:r>
              <a:rPr kumimoji="1" lang="ko-KR" altLang="en-US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랜덤포레스트</a:t>
            </a:r>
            <a:r>
              <a:rPr kumimoji="1"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도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이와 비슷한 성능을 보인다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다음 모델들을 </a:t>
            </a:r>
            <a:r>
              <a:rPr kumimoji="1" lang="ko-KR" altLang="en-US" dirty="0">
                <a:solidFill>
                  <a:srgbClr val="FFC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앙상블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하면 조금 더 좋은 성능을 가진 모델을 구축할 것으로 예상된다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ko-Kore-KR" altLang="en-US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619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06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결론 및 대안 제시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F85BAE-EABC-CFD2-2120-01C6DA954DD8}"/>
              </a:ext>
            </a:extLst>
          </p:cNvPr>
          <p:cNvSpPr txBox="1"/>
          <p:nvPr/>
        </p:nvSpPr>
        <p:spPr>
          <a:xfrm>
            <a:off x="323528" y="1277250"/>
            <a:ext cx="8795998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해당 데이터는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에어코리아의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서울 중구의 미세먼지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오존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이산화질소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일산화탄소 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데이터와 기상청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기상자료개방포털에서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서울특별시 중 서울 측정지에서 시간대별 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기온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강수량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풍속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풍향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습도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현지기압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적설량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전운량의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데이터를 합친 것이다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이것으로 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서울지역으로 지역을 특정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하여 미세먼지에 대한 인사이트를 도출하고자 한다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F570C-7CA2-6318-D090-FDE153BA21CC}"/>
              </a:ext>
            </a:extLst>
          </p:cNvPr>
          <p:cNvSpPr txBox="1"/>
          <p:nvPr/>
        </p:nvSpPr>
        <p:spPr>
          <a:xfrm>
            <a:off x="323528" y="3852989"/>
            <a:ext cx="853833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다중선형회귀모델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파라미터 튜닝한 의사결정나무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랜덤포레스트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그레디언트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부스팅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" altLang="ko-Kore-KR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XGBoost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모델들의 공통점은 모두 미세먼지의 농도에는 </a:t>
            </a:r>
            <a:r>
              <a:rPr lang="en" altLang="ko-Kore-KR" dirty="0">
                <a:solidFill>
                  <a:srgbClr val="FFC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" altLang="ko-Kore-KR" dirty="0">
                <a:solidFill>
                  <a:srgbClr val="FFC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O3</a:t>
            </a:r>
            <a:r>
              <a:rPr lang="en-US" altLang="ko-KR" dirty="0">
                <a:solidFill>
                  <a:srgbClr val="FFC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TEMP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영향이 크다는 것이다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또한 </a:t>
            </a:r>
            <a:r>
              <a:rPr lang="ko-KR" altLang="en-US" dirty="0">
                <a:solidFill>
                  <a:srgbClr val="FFC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봄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 미세먼지의 농도가 높은 것을 확인 할 수 있다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23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06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결론 및 대안 제시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96F6B9-63D1-3150-735E-A07BE429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06051"/>
            <a:ext cx="8480592" cy="17188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2391C4-6C2A-D47F-8FD4-31EED717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64" y="3541078"/>
            <a:ext cx="6540500" cy="1003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90731-F753-5D2E-8B18-745E709A3E2F}"/>
              </a:ext>
            </a:extLst>
          </p:cNvPr>
          <p:cNvSpPr txBox="1"/>
          <p:nvPr/>
        </p:nvSpPr>
        <p:spPr>
          <a:xfrm>
            <a:off x="339880" y="814166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KBS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뉴스 보도자료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F6E08-3239-DF15-16DA-A6D7BCE5134D}"/>
              </a:ext>
            </a:extLst>
          </p:cNvPr>
          <p:cNvSpPr txBox="1"/>
          <p:nvPr/>
        </p:nvSpPr>
        <p:spPr>
          <a:xfrm>
            <a:off x="447555" y="3140968"/>
            <a:ext cx="2803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서울신문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유용하 기자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8C421-9540-213A-A296-3FDA465E4E81}"/>
              </a:ext>
            </a:extLst>
          </p:cNvPr>
          <p:cNvSpPr txBox="1"/>
          <p:nvPr/>
        </p:nvSpPr>
        <p:spPr>
          <a:xfrm>
            <a:off x="404316" y="5013176"/>
            <a:ext cx="8308685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일반적으로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미세먼지가 중국으로부터 온다는 인식이 많다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하지만 중국 원인보다 국내 원인이 더 영향이 크고 이것을 바탕으로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국내에서 발생하는 미세먼지에 대한 문제를 해결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하고자 노력해야한다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27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01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과제정의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B8063-5B92-593C-8D8B-999D94B826E8}"/>
              </a:ext>
            </a:extLst>
          </p:cNvPr>
          <p:cNvSpPr txBox="1"/>
          <p:nvPr/>
        </p:nvSpPr>
        <p:spPr>
          <a:xfrm>
            <a:off x="120989" y="1728534"/>
            <a:ext cx="8902021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분석배경</a:t>
            </a: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미세먼지로 인해 건강</a:t>
            </a:r>
            <a:r>
              <a:rPr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환경</a:t>
            </a:r>
            <a:r>
              <a:rPr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경제 등 영향을 주면서 </a:t>
            </a:r>
            <a:r>
              <a:rPr lang="ko-KR" altLang="en-US" sz="2500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다양한 문제</a:t>
            </a: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일으키고 있다</a:t>
            </a:r>
            <a:r>
              <a:rPr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endParaRPr lang="en-US" altLang="ko-KR" sz="25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500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분석목표 </a:t>
            </a:r>
            <a:r>
              <a:rPr lang="en-US" altLang="ko-KR" sz="2500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 중 오염물질과 기상정보를 활용하여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 발생</a:t>
            </a:r>
            <a:r>
              <a:rPr lang="en-US" altLang="ko-KR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증가에 영향을 미치는 인자를 도출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하고 그 영향도를 분석하고자 한다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500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분석목표 </a:t>
            </a:r>
            <a:r>
              <a:rPr lang="en-US" altLang="ko-KR" sz="2500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en-US" altLang="ko-KR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25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해당 인자들로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 문제 해결에 대한 방안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을 도출한다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337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06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결론 및 대안 제시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3D5232D-1B3D-1200-DF61-9591EEA5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9" y="2423072"/>
            <a:ext cx="6311900" cy="111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FFABD1-359A-61C8-820E-4534177D5F33}"/>
              </a:ext>
            </a:extLst>
          </p:cNvPr>
          <p:cNvSpPr txBox="1"/>
          <p:nvPr/>
        </p:nvSpPr>
        <p:spPr>
          <a:xfrm>
            <a:off x="323821" y="2022962"/>
            <a:ext cx="1172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뉴스펭귄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476F2-9660-4B24-4EC9-6C83903CEC4E}"/>
              </a:ext>
            </a:extLst>
          </p:cNvPr>
          <p:cNvSpPr txBox="1"/>
          <p:nvPr/>
        </p:nvSpPr>
        <p:spPr>
          <a:xfrm>
            <a:off x="230353" y="1042559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앞선 분석에서 </a:t>
            </a:r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2sample t-test, </a:t>
            </a:r>
            <a:r>
              <a:rPr kumimoji="1" lang="ko-Kore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회귀분석</a:t>
            </a:r>
            <a:r>
              <a:rPr kumimoji="1" lang="en-US" altLang="ko-Kore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모델링을 통해 미세먼지의 농도에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중요한 변수는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CO, O3, 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온도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봄이라는 계절적요인이라는 것을 밝혀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내었다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E1CD3E-AB87-8C51-B62B-2508063B8FB2}"/>
              </a:ext>
            </a:extLst>
          </p:cNvPr>
          <p:cNvSpPr/>
          <p:nvPr/>
        </p:nvSpPr>
        <p:spPr>
          <a:xfrm>
            <a:off x="236438" y="3973264"/>
            <a:ext cx="86560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위의 기사에서도 볼 수 있듯이 미세먼지 농도에 가장 영향을 많이 끼치는 일산화탄소는 자동차 등의 기계에서 연료를 사용하면서 발생한다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현재 서울시는 승용차 요일제를 폐지하고 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승용차마일리지</a:t>
            </a:r>
            <a:r>
              <a:rPr kumimoji="1"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제도를 도입하였다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하지만 많은 서울시민들이 이를 잘 인지하고 있지 못하기 때문에 이를 더욱 홍보하는 것이 필요하다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또한 미세먼지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비상저감조치 </a:t>
            </a:r>
            <a:r>
              <a:rPr kumimoji="1" lang="ko-KR" altLang="en-US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발령시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차량 미운행에 대한 마일리지 뿐만 아니라 </a:t>
            </a:r>
            <a:r>
              <a:rPr kumimoji="1"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대중교통 이용요금을 할인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해준다면 더욱 많은 사람들이 대중교통을 이용하여 미세먼지 농도가 더욱 높아지는 것을 방지 할 수 있을 것이다</a:t>
            </a:r>
            <a:r>
              <a:rPr kumimoji="1"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33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07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느낀 통찰 및 애로사항</a:t>
              </a:r>
              <a:endParaRPr lang="en-US" altLang="ko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8476F2-9660-4B24-4EC9-6C83903CEC4E}"/>
              </a:ext>
            </a:extLst>
          </p:cNvPr>
          <p:cNvSpPr txBox="1"/>
          <p:nvPr/>
        </p:nvSpPr>
        <p:spPr>
          <a:xfrm>
            <a:off x="179512" y="1988840"/>
            <a:ext cx="8712968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해당 종합실습을 진행하며 데이터 </a:t>
            </a:r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전처리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및 모델링 뿐만 아닌 통계적 가설검정에 대해서 깊이 이해할 수 있는 계기가 되었다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데이터를 분석하기 전에 세웠던 가설에 대해 통계적으로 검정하면서 정규성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2-sample t-test, ANOVA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검정을 하면서 인사이트를 도출해 나가는 과정이 정말 흥미로웠다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또한 검정에 대한 코드를 자동화하면서 여러가지 경우의 수에 대한 조건을 세우며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stats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라이브러리의 다양한 메소드에 대해 배울 수 있었다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모델링을 진행하면서 과적합을 방지하고자 노력하였지만 데이터의 수가 적어서 모델의 성능이 잘 나오지 않아 아쉬웠다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차후에 회귀에 대한 다양한 모델을 공부하고 이를 적용하여 더욱 좋은 성능을 가진 모델을 구축하고 싶다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3092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379" y="2852936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  <a:r>
              <a:rPr lang="en-US" altLang="ko-KR" sz="4800" b="1" spc="-15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74" name="순서도: 논리합 73"/>
          <p:cNvSpPr/>
          <p:nvPr/>
        </p:nvSpPr>
        <p:spPr>
          <a:xfrm>
            <a:off x="179512" y="331038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5" name="순서도: 논리합 74"/>
          <p:cNvSpPr/>
          <p:nvPr/>
        </p:nvSpPr>
        <p:spPr>
          <a:xfrm>
            <a:off x="8748464" y="332562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341839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342958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D14C-7B6F-436E-B15C-29B71FB2809C}"/>
              </a:ext>
            </a:extLst>
          </p:cNvPr>
          <p:cNvGrpSpPr/>
          <p:nvPr/>
        </p:nvGrpSpPr>
        <p:grpSpPr>
          <a:xfrm>
            <a:off x="2752419" y="3575264"/>
            <a:ext cx="3744416" cy="461665"/>
            <a:chOff x="2699792" y="2823319"/>
            <a:chExt cx="3744416" cy="461665"/>
          </a:xfrm>
        </p:grpSpPr>
        <p:grpSp>
          <p:nvGrpSpPr>
            <p:cNvPr id="90" name="그룹 89"/>
            <p:cNvGrpSpPr/>
            <p:nvPr/>
          </p:nvGrpSpPr>
          <p:grpSpPr>
            <a:xfrm>
              <a:off x="2699792" y="2852936"/>
              <a:ext cx="3744416" cy="432048"/>
              <a:chOff x="2699792" y="2852936"/>
              <a:chExt cx="3744416" cy="50405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2987824" y="2852936"/>
                <a:ext cx="3456384" cy="504056"/>
                <a:chOff x="899592" y="2060848"/>
                <a:chExt cx="3456384" cy="504056"/>
              </a:xfrm>
            </p:grpSpPr>
            <p:sp>
              <p:nvSpPr>
                <p:cNvPr id="87" name="직사각형 86"/>
                <p:cNvSpPr/>
                <p:nvPr/>
              </p:nvSpPr>
              <p:spPr>
                <a:xfrm>
                  <a:off x="899592" y="2060848"/>
                  <a:ext cx="3240360" cy="5040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endParaRPr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3851920" y="2060848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BM DoHyeon OTF" panose="020B0600000101010101" pitchFamily="34" charset="-127"/>
                    <a:ea typeface="BM DoHyeon OTF" panose="020B0600000101010101" pitchFamily="34" charset="-127"/>
                  </a:endParaRPr>
                </a:p>
              </p:txBody>
            </p:sp>
          </p:grpSp>
          <p:sp>
            <p:nvSpPr>
              <p:cNvPr id="89" name="타원 88"/>
              <p:cNvSpPr/>
              <p:nvPr/>
            </p:nvSpPr>
            <p:spPr>
              <a:xfrm>
                <a:off x="2699792" y="2852936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2987824" y="2823319"/>
              <a:ext cx="3168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tx2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Thank you</a:t>
              </a:r>
              <a:endParaRPr lang="ko-KR" altLang="en-US" sz="2400" b="1" spc="-150" dirty="0">
                <a:solidFill>
                  <a:schemeClr val="tx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11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02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데이터 이해 및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C2587-178C-B101-7767-C92E161A88F6}"/>
              </a:ext>
            </a:extLst>
          </p:cNvPr>
          <p:cNvSpPr/>
          <p:nvPr/>
        </p:nvSpPr>
        <p:spPr>
          <a:xfrm>
            <a:off x="-36513" y="701407"/>
            <a:ext cx="8538330" cy="615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 err="1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MeasDate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측정일자로 년도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일로 구성되어 있으며 이를 처리하기 위해 </a:t>
            </a:r>
            <a:r>
              <a:rPr lang="en" altLang="ko-Kore-KR" u="sng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datatime</a:t>
            </a:r>
            <a:r>
              <a:rPr lang="en" altLang="ko-Kore-KR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라이브러리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사용해야 함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PM10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미세먼지는 직경에 따라 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PM10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 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PM2.5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등으로 구분하며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PM10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은 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분의 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mm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보다 작은 먼지이며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PM2.5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는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1000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분의 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2.5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mm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보다 작은 먼지이다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미세먼지는 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천식과 같은 호흡기계 질병을 악화시키고</a:t>
            </a:r>
            <a:r>
              <a:rPr lang="en-US" altLang="ko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폐 기능의 저하를 초래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함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O3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오존은 대기 중에 배출된 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NOx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와 휘발성유기화합물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VOCs)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등이 자외선과 광화학 반응을 일으켜 생성된 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PAN,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알데하이드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Acrolein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등의 광화학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옥시던트의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일종으로 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오염물질에 속함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오존에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반복 노출시에는 폐에 피해를 줄 수 있는데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가슴의 통증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기침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메스꺼움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목 자극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소화 등에 영향을 미치며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기관지염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심장질환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폐기종 및 천식을 악화시키고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폐활량을 감소 시킬 수 있음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00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02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데이터 이해 및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C2587-178C-B101-7767-C92E161A88F6}"/>
              </a:ext>
            </a:extLst>
          </p:cNvPr>
          <p:cNvSpPr/>
          <p:nvPr/>
        </p:nvSpPr>
        <p:spPr>
          <a:xfrm>
            <a:off x="-36513" y="701407"/>
            <a:ext cx="8538330" cy="5736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NO2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이산화질소는 적갈색의 반응성이 큰 기체로서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 중에서 일산화질소의 산화에 의해서 발생하며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 중에서 휘발성유기화합물과 반응하여 오존을 생성하는 전구물질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precursor)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 역할을 한다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고농도에 노출되면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눈</a:t>
            </a:r>
            <a:r>
              <a:rPr lang="en-US" altLang="ko-KR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 등의 점막에서 만성 기관지염</a:t>
            </a:r>
            <a:r>
              <a:rPr lang="en-US" altLang="ko-KR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폐렴</a:t>
            </a:r>
            <a:r>
              <a:rPr lang="en-US" altLang="ko-KR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u="sng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폐출혈</a:t>
            </a:r>
            <a:r>
              <a:rPr lang="en-US" altLang="ko-KR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폐수종의 </a:t>
            </a:r>
            <a:r>
              <a:rPr lang="ko-KR" altLang="en-US" u="sng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발병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으로까지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발전할 수 있는 것으로 보고되고 있음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altLang="ko-Kore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일산화탄소는 무색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무취의 유독성 가스로서 연료속의 탄소성분이 불완전 연소되었을 때 발생함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혈액순환 중에서 산소운반 역할을 하는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헤모그로빈을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카르복실헤모글로빈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en" altLang="ko-Kore-KR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COHb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변성시켜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산소의 운반기능을 저하시키며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고농도의 일산화탄소는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유독성이 있어 건강한 사람에게도 치명적인 해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 입힘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66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02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데이터 이해 및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C2587-178C-B101-7767-C92E161A88F6}"/>
              </a:ext>
            </a:extLst>
          </p:cNvPr>
          <p:cNvSpPr/>
          <p:nvPr/>
        </p:nvSpPr>
        <p:spPr>
          <a:xfrm>
            <a:off x="-36513" y="701407"/>
            <a:ext cx="8538330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>
                <a:solidFill>
                  <a:srgbClr val="00B0F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SO2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황산화물의 일종으로 물에 잘 녹는 무색의 자극적인 냄새가 나는 불연성 가스이다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천연으로는 화산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온천 등에 존재하며 황화수소와 반응하여 황을 생성함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고농도의 아황산가스는 옥외 활동이 많고 천식에 걸린 어른과 어린이에게 일시적으로 호흡장애를 일으킬 수 있으며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고농도에 폭로될 경우 </a:t>
            </a:r>
            <a:r>
              <a:rPr lang="ko-KR" altLang="en-US" u="sng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호흡기계 질환을 일으키고 심장혈관 질환을 악화시키는 것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으로 알려져 있음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80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02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데이터 이해 및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2B8063-5B92-593C-8D8B-999D94B826E8}"/>
              </a:ext>
            </a:extLst>
          </p:cNvPr>
          <p:cNvSpPr txBox="1"/>
          <p:nvPr/>
        </p:nvSpPr>
        <p:spPr>
          <a:xfrm>
            <a:off x="275652" y="1844824"/>
            <a:ext cx="8538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형태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데이터는 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366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개의 행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(row)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 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14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개의 열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(column)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이루어져있음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6F7C85-B3A0-6618-7A40-A9AFF4F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6" y="1144495"/>
            <a:ext cx="812800" cy="647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B8EF9F-835C-9324-6D08-EA65E052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56" y="3099901"/>
            <a:ext cx="8329997" cy="1786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E93399-9B42-16F0-E06D-CEF806BDC2D0}"/>
              </a:ext>
            </a:extLst>
          </p:cNvPr>
          <p:cNvSpPr txBox="1"/>
          <p:nvPr/>
        </p:nvSpPr>
        <p:spPr>
          <a:xfrm>
            <a:off x="241575" y="4955175"/>
            <a:ext cx="8538330" cy="185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기술통계량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" altLang="ko-Kore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PM10, O3, NO2, CO, SO2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 </a:t>
            </a:r>
            <a:r>
              <a:rPr lang="ko-KR" altLang="en-US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결측치가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존재하는 것으로 보임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RAIN, SNOW 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변수는 중위수가 </a:t>
            </a:r>
            <a:r>
              <a:rPr lang="en-US" altLang="ko-KR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lang="ko-KR" altLang="en-US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인데 이를 확인하여 적절한 데이터처리가 필요해 보임</a:t>
            </a:r>
            <a:endParaRPr lang="en-US" altLang="ko-KR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50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02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데이터 이해 및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BD87E2-D5CD-BCF7-59E1-C704471F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8" y="1179756"/>
            <a:ext cx="2630972" cy="13501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0352CE-9D38-2AC1-AEA9-F9BADE18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8" y="2889900"/>
            <a:ext cx="2630970" cy="1350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FF7F5E-AAD1-5961-0F79-91D6B576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7" y="4600043"/>
            <a:ext cx="2630970" cy="15652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CC7ED-C397-9112-E5D8-3F9ABAA75CFE}"/>
              </a:ext>
            </a:extLst>
          </p:cNvPr>
          <p:cNvSpPr txBox="1"/>
          <p:nvPr/>
        </p:nvSpPr>
        <p:spPr>
          <a:xfrm>
            <a:off x="2987358" y="1556792"/>
            <a:ext cx="6011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일반적으로 봄에 황사와 미세먼지와 같은 공기질에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대한 고민이 많아 계절을 파생변수로 생성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15A5D-38D0-29AA-ADDA-C1C6782190C9}"/>
              </a:ext>
            </a:extLst>
          </p:cNvPr>
          <p:cNvSpPr txBox="1"/>
          <p:nvPr/>
        </p:nvSpPr>
        <p:spPr>
          <a:xfrm>
            <a:off x="2991415" y="3284984"/>
            <a:ext cx="588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풍향이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360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도로 표현되어 있어서 이를 동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남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북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방향 설정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ED40A1-B36A-73D8-7A64-9A84771B8CA4}"/>
              </a:ext>
            </a:extLst>
          </p:cNvPr>
          <p:cNvSpPr txBox="1"/>
          <p:nvPr/>
        </p:nvSpPr>
        <p:spPr>
          <a:xfrm>
            <a:off x="2987357" y="5025370"/>
            <a:ext cx="5764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주말에 교통량이 많아 이에 따라 공기질이 나빠질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것이라고 판단하여 주말 변수 생성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01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DFCC07-0943-40C8-93A5-2EDD7C1ABC96}"/>
              </a:ext>
            </a:extLst>
          </p:cNvPr>
          <p:cNvGrpSpPr/>
          <p:nvPr/>
        </p:nvGrpSpPr>
        <p:grpSpPr>
          <a:xfrm>
            <a:off x="29606" y="116632"/>
            <a:ext cx="9150907" cy="584775"/>
            <a:chOff x="365041" y="384517"/>
            <a:chExt cx="6523675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7AFB6A-D1FB-4190-A0C0-BE1B9701A63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02</a:t>
              </a:r>
              <a:endParaRPr lang="ko-KR" altLang="en-US" sz="3200" b="1" spc="-3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18583-3C01-40AB-A4D4-51763020F65F}"/>
                </a:ext>
              </a:extLst>
            </p:cNvPr>
            <p:cNvSpPr txBox="1"/>
            <p:nvPr/>
          </p:nvSpPr>
          <p:spPr>
            <a:xfrm>
              <a:off x="801747" y="384517"/>
              <a:ext cx="60869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데이터 이해 및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BD87E2-D5CD-BCF7-59E1-C704471F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8" y="1179756"/>
            <a:ext cx="2630972" cy="13501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0352CE-9D38-2AC1-AEA9-F9BADE18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8" y="2889900"/>
            <a:ext cx="2630970" cy="1350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FF7F5E-AAD1-5961-0F79-91D6B576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7" y="4600043"/>
            <a:ext cx="2630970" cy="15652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CC7ED-C397-9112-E5D8-3F9ABAA75CFE}"/>
              </a:ext>
            </a:extLst>
          </p:cNvPr>
          <p:cNvSpPr txBox="1"/>
          <p:nvPr/>
        </p:nvSpPr>
        <p:spPr>
          <a:xfrm>
            <a:off x="2987358" y="1556792"/>
            <a:ext cx="6011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일반적으로 봄에 황사와 미세먼지와 같은 공기질에 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대한 고민이 많아 계절을 파생변수로 생성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515A5D-38D0-29AA-ADDA-C1C6782190C9}"/>
              </a:ext>
            </a:extLst>
          </p:cNvPr>
          <p:cNvSpPr txBox="1"/>
          <p:nvPr/>
        </p:nvSpPr>
        <p:spPr>
          <a:xfrm>
            <a:off x="2991415" y="3284984"/>
            <a:ext cx="588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풍향이 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360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도로 표현되어 있어서 이를 동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남</a:t>
            </a:r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북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 err="1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방향 설정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ED40A1-B36A-73D8-7A64-9A84771B8CA4}"/>
              </a:ext>
            </a:extLst>
          </p:cNvPr>
          <p:cNvSpPr txBox="1"/>
          <p:nvPr/>
        </p:nvSpPr>
        <p:spPr>
          <a:xfrm>
            <a:off x="2987357" y="5025370"/>
            <a:ext cx="5764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주말에 교통량이 많아 이에 따라 공기질이 나빠질</a:t>
            </a:r>
            <a:endParaRPr kumimoji="1" lang="en-US" altLang="ko-KR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것이라고 판단하여 주말 변수 생성</a:t>
            </a:r>
            <a:endParaRPr kumimoji="1" lang="ko-Kore-KR" altLang="en-US" sz="20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0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2000" dirty="0">
            <a:solidFill>
              <a:schemeClr val="bg1"/>
            </a:solidFill>
            <a:latin typeface="HU몽키바나나 120" panose="02020603020101020101" pitchFamily="18" charset="-127"/>
            <a:ea typeface="HU몽키바나나 120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19431</TotalTime>
  <Words>2021</Words>
  <Application>Microsoft Macintosh PowerPoint</Application>
  <PresentationFormat>화면 슬라이드 쇼(4:3)</PresentationFormat>
  <Paragraphs>349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BM DoHyeon OTF</vt:lpstr>
      <vt:lpstr>배달의민족 한나체 Air</vt:lpstr>
      <vt:lpstr>Arial</vt:lpstr>
      <vt:lpstr>맑은 고딕</vt:lpstr>
      <vt:lpstr>HU몽키바나나 120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littlehongsuk@gmail.com</cp:lastModifiedBy>
  <cp:revision>319</cp:revision>
  <dcterms:created xsi:type="dcterms:W3CDTF">2017-03-28T04:45:29Z</dcterms:created>
  <dcterms:modified xsi:type="dcterms:W3CDTF">2022-06-01T04:24:21Z</dcterms:modified>
</cp:coreProperties>
</file>